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45" r:id="rId1"/>
  </p:sldMasterIdLst>
  <p:notesMasterIdLst>
    <p:notesMasterId r:id="rId23"/>
  </p:notesMasterIdLst>
  <p:sldIdLst>
    <p:sldId id="256" r:id="rId2"/>
    <p:sldId id="258" r:id="rId3"/>
    <p:sldId id="259" r:id="rId4"/>
    <p:sldId id="260" r:id="rId5"/>
    <p:sldId id="261" r:id="rId6"/>
    <p:sldId id="263" r:id="rId7"/>
    <p:sldId id="264" r:id="rId8"/>
    <p:sldId id="265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88" r:id="rId21"/>
    <p:sldId id="278" r:id="rId2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-624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Высокий уровень</c:v>
                </c:pt>
              </c:strCache>
            </c:strRef>
          </c:tx>
          <c:invertIfNegative val="0"/>
          <c:cat>
            <c:strRef>
              <c:f>Лист1!$A$2:$A$6</c:f>
              <c:strCache>
                <c:ptCount val="5"/>
                <c:pt idx="0">
                  <c:v>Социально- коммуникативное развитие</c:v>
                </c:pt>
                <c:pt idx="1">
                  <c:v>Познавателльное развитие</c:v>
                </c:pt>
                <c:pt idx="2">
                  <c:v>Речевое развитие</c:v>
                </c:pt>
                <c:pt idx="3">
                  <c:v>Художественно- эстетическое развитие</c:v>
                </c:pt>
                <c:pt idx="4">
                  <c:v>Физическое развитие</c:v>
                </c:pt>
              </c:strCache>
            </c:strRef>
          </c:cat>
          <c:val>
            <c:numRef>
              <c:f>Лист1!$B$2:$B$6</c:f>
              <c:numCache>
                <c:formatCode>0%</c:formatCode>
                <c:ptCount val="5"/>
                <c:pt idx="0">
                  <c:v>0.87000000000000177</c:v>
                </c:pt>
                <c:pt idx="1">
                  <c:v>0.54</c:v>
                </c:pt>
                <c:pt idx="2">
                  <c:v>0.79</c:v>
                </c:pt>
                <c:pt idx="3">
                  <c:v>0.79</c:v>
                </c:pt>
                <c:pt idx="4">
                  <c:v>0.75000000000000189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средний уровень</c:v>
                </c:pt>
              </c:strCache>
            </c:strRef>
          </c:tx>
          <c:invertIfNegative val="0"/>
          <c:cat>
            <c:strRef>
              <c:f>Лист1!$A$2:$A$6</c:f>
              <c:strCache>
                <c:ptCount val="5"/>
                <c:pt idx="0">
                  <c:v>Социально- коммуникативное развитие</c:v>
                </c:pt>
                <c:pt idx="1">
                  <c:v>Познавателльное развитие</c:v>
                </c:pt>
                <c:pt idx="2">
                  <c:v>Речевое развитие</c:v>
                </c:pt>
                <c:pt idx="3">
                  <c:v>Художественно- эстетическое развитие</c:v>
                </c:pt>
                <c:pt idx="4">
                  <c:v>Физическое развитие</c:v>
                </c:pt>
              </c:strCache>
            </c:strRef>
          </c:cat>
          <c:val>
            <c:numRef>
              <c:f>Лист1!$C$2:$C$6</c:f>
              <c:numCache>
                <c:formatCode>0%</c:formatCode>
                <c:ptCount val="5"/>
                <c:pt idx="0">
                  <c:v>0.12000000000000002</c:v>
                </c:pt>
                <c:pt idx="1">
                  <c:v>0.46</c:v>
                </c:pt>
                <c:pt idx="2">
                  <c:v>0.17</c:v>
                </c:pt>
                <c:pt idx="3">
                  <c:v>0.21000000000000021</c:v>
                </c:pt>
                <c:pt idx="4">
                  <c:v>0.25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Низкий уровень</c:v>
                </c:pt>
              </c:strCache>
            </c:strRef>
          </c:tx>
          <c:invertIfNegative val="0"/>
          <c:cat>
            <c:strRef>
              <c:f>Лист1!$A$2:$A$6</c:f>
              <c:strCache>
                <c:ptCount val="5"/>
                <c:pt idx="0">
                  <c:v>Социально- коммуникативное развитие</c:v>
                </c:pt>
                <c:pt idx="1">
                  <c:v>Познавателльное развитие</c:v>
                </c:pt>
                <c:pt idx="2">
                  <c:v>Речевое развитие</c:v>
                </c:pt>
                <c:pt idx="3">
                  <c:v>Художественно- эстетическое развитие</c:v>
                </c:pt>
                <c:pt idx="4">
                  <c:v>Физическое развитие</c:v>
                </c:pt>
              </c:strCache>
            </c:strRef>
          </c:cat>
          <c:val>
            <c:numRef>
              <c:f>Лист1!$D$2:$D$6</c:f>
              <c:numCache>
                <c:formatCode>0%</c:formatCode>
                <c:ptCount val="5"/>
                <c:pt idx="0">
                  <c:v>0</c:v>
                </c:pt>
                <c:pt idx="1">
                  <c:v>0</c:v>
                </c:pt>
                <c:pt idx="2">
                  <c:v>4.000000000000007E-2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6043776"/>
        <c:axId val="38470400"/>
        <c:axId val="0"/>
      </c:bar3DChart>
      <c:catAx>
        <c:axId val="36043776"/>
        <c:scaling>
          <c:orientation val="minMax"/>
        </c:scaling>
        <c:delete val="0"/>
        <c:axPos val="b"/>
        <c:majorTickMark val="out"/>
        <c:minorTickMark val="none"/>
        <c:tickLblPos val="nextTo"/>
        <c:crossAx val="38470400"/>
        <c:crosses val="autoZero"/>
        <c:auto val="1"/>
        <c:lblAlgn val="ctr"/>
        <c:lblOffset val="100"/>
        <c:noMultiLvlLbl val="0"/>
      </c:catAx>
      <c:valAx>
        <c:axId val="38470400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3604377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Адаптация</c:v>
                </c:pt>
              </c:strCache>
            </c:strRef>
          </c:tx>
          <c:explosion val="25"/>
          <c:dLbls>
            <c:showLegendKey val="0"/>
            <c:showVal val="1"/>
            <c:showCatName val="1"/>
            <c:showSerName val="0"/>
            <c:showPercent val="0"/>
            <c:showBubbleSize val="0"/>
            <c:showLeaderLines val="1"/>
          </c:dLbls>
          <c:cat>
            <c:strRef>
              <c:f>Лист1!$A$2:$A$4</c:f>
              <c:strCache>
                <c:ptCount val="3"/>
                <c:pt idx="0">
                  <c:v>Легкая степень</c:v>
                </c:pt>
                <c:pt idx="1">
                  <c:v>Средняя степень</c:v>
                </c:pt>
                <c:pt idx="2">
                  <c:v>Тяжелая степень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>
                  <c:v>0.64000000000000201</c:v>
                </c:pt>
                <c:pt idx="1">
                  <c:v>0.18000000000000024</c:v>
                </c:pt>
                <c:pt idx="2">
                  <c:v>0.18000000000000024</c:v>
                </c:pt>
              </c:numCache>
            </c:numRef>
          </c:val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1"/>
        </c:dLbls>
      </c:pie3DChart>
    </c:plotArea>
    <c:plotVisOnly val="1"/>
    <c:dispBlanksAs val="zero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Октябрь 2020 г.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3"/>
                <c:pt idx="0">
                  <c:v>низкий</c:v>
                </c:pt>
                <c:pt idx="1">
                  <c:v>средний</c:v>
                </c:pt>
                <c:pt idx="2">
                  <c:v>высокий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0.54</c:v>
                </c:pt>
                <c:pt idx="1">
                  <c:v>0.45</c:v>
                </c:pt>
                <c:pt idx="2">
                  <c:v>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Январь 2021 г.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3"/>
                <c:pt idx="0">
                  <c:v>низкий</c:v>
                </c:pt>
                <c:pt idx="1">
                  <c:v>средний</c:v>
                </c:pt>
                <c:pt idx="2">
                  <c:v>высокий</c:v>
                </c:pt>
              </c:strCache>
            </c:strRef>
          </c:cat>
          <c:val>
            <c:numRef>
              <c:f>Лист1!$C$2:$C$5</c:f>
              <c:numCache>
                <c:formatCode>0%</c:formatCode>
                <c:ptCount val="4"/>
                <c:pt idx="0">
                  <c:v>0.18000000000000024</c:v>
                </c:pt>
                <c:pt idx="1">
                  <c:v>0.36000000000000032</c:v>
                </c:pt>
                <c:pt idx="2">
                  <c:v>0.45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8630144"/>
        <c:axId val="38631680"/>
        <c:axId val="0"/>
      </c:bar3DChart>
      <c:catAx>
        <c:axId val="38630144"/>
        <c:scaling>
          <c:orientation val="minMax"/>
        </c:scaling>
        <c:delete val="0"/>
        <c:axPos val="b"/>
        <c:majorTickMark val="out"/>
        <c:minorTickMark val="none"/>
        <c:tickLblPos val="nextTo"/>
        <c:crossAx val="38631680"/>
        <c:crosses val="autoZero"/>
        <c:auto val="1"/>
        <c:lblAlgn val="ctr"/>
        <c:lblOffset val="100"/>
        <c:noMultiLvlLbl val="0"/>
      </c:catAx>
      <c:valAx>
        <c:axId val="38631680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38630144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BF7AD4-0F8A-40E5-8837-9E015F9EED1F}" type="datetimeFigureOut">
              <a:rPr lang="ru-RU" smtClean="0"/>
              <a:pPr/>
              <a:t>21.04.2022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9CB864-0DB6-4040-A7F1-0527BCF500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25639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558AFBA2-DCF9-462B-B50C-98F8C9D58296}" type="datetimeFigureOut">
              <a:rPr lang="ru-RU" smtClean="0"/>
              <a:pPr/>
              <a:t>21.04.2022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625DAC3A-54C6-4997-9633-4670460180D7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94231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AFBA2-DCF9-462B-B50C-98F8C9D58296}" type="datetimeFigureOut">
              <a:rPr lang="ru-RU" smtClean="0"/>
              <a:pPr/>
              <a:t>21.04.2022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DAC3A-54C6-4997-9633-4670460180D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1298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AFBA2-DCF9-462B-B50C-98F8C9D58296}" type="datetimeFigureOut">
              <a:rPr lang="ru-RU" smtClean="0"/>
              <a:pPr/>
              <a:t>21.04.2022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DAC3A-54C6-4997-9633-4670460180D7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02844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AFBA2-DCF9-462B-B50C-98F8C9D58296}" type="datetimeFigureOut">
              <a:rPr lang="ru-RU" smtClean="0"/>
              <a:pPr/>
              <a:t>21.04.2022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DAC3A-54C6-4997-9633-4670460180D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79693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AFBA2-DCF9-462B-B50C-98F8C9D58296}" type="datetimeFigureOut">
              <a:rPr lang="ru-RU" smtClean="0"/>
              <a:pPr/>
              <a:t>21.04.2022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DAC3A-54C6-4997-9633-4670460180D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31309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AFBA2-DCF9-462B-B50C-98F8C9D58296}" type="datetimeFigureOut">
              <a:rPr lang="ru-RU" smtClean="0"/>
              <a:pPr/>
              <a:t>21.04.2022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DAC3A-54C6-4997-9633-4670460180D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80001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AFBA2-DCF9-462B-B50C-98F8C9D58296}" type="datetimeFigureOut">
              <a:rPr lang="ru-RU" smtClean="0"/>
              <a:pPr/>
              <a:t>21.04.2022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DAC3A-54C6-4997-9633-4670460180D7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26730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AFBA2-DCF9-462B-B50C-98F8C9D58296}" type="datetimeFigureOut">
              <a:rPr lang="ru-RU" smtClean="0"/>
              <a:pPr/>
              <a:t>21.04.2022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DAC3A-54C6-4997-9633-4670460180D7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5458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AFBA2-DCF9-462B-B50C-98F8C9D58296}" type="datetimeFigureOut">
              <a:rPr lang="ru-RU" smtClean="0"/>
              <a:pPr/>
              <a:t>21.04.2022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DAC3A-54C6-4997-9633-4670460180D7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94286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AFBA2-DCF9-462B-B50C-98F8C9D58296}" type="datetimeFigureOut">
              <a:rPr lang="ru-RU" smtClean="0"/>
              <a:pPr/>
              <a:t>21.04.2022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DAC3A-54C6-4997-9633-4670460180D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25819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AFBA2-DCF9-462B-B50C-98F8C9D58296}" type="datetimeFigureOut">
              <a:rPr lang="ru-RU" smtClean="0"/>
              <a:pPr/>
              <a:t>21.04.2022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DAC3A-54C6-4997-9633-4670460180D7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32376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AFBA2-DCF9-462B-B50C-98F8C9D58296}" type="datetimeFigureOut">
              <a:rPr lang="ru-RU" smtClean="0"/>
              <a:pPr/>
              <a:t>21.04.2022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DAC3A-54C6-4997-9633-4670460180D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62527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AFBA2-DCF9-462B-B50C-98F8C9D58296}" type="datetimeFigureOut">
              <a:rPr lang="ru-RU" smtClean="0"/>
              <a:pPr/>
              <a:t>21.04.2022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DAC3A-54C6-4997-9633-4670460180D7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55956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AFBA2-DCF9-462B-B50C-98F8C9D58296}" type="datetimeFigureOut">
              <a:rPr lang="ru-RU" smtClean="0"/>
              <a:pPr/>
              <a:t>21.04.2022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DAC3A-54C6-4997-9633-4670460180D7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57965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AFBA2-DCF9-462B-B50C-98F8C9D58296}" type="datetimeFigureOut">
              <a:rPr lang="ru-RU" smtClean="0"/>
              <a:pPr/>
              <a:t>21.04.2022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DAC3A-54C6-4997-9633-4670460180D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58993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AFBA2-DCF9-462B-B50C-98F8C9D58296}" type="datetimeFigureOut">
              <a:rPr lang="ru-RU" smtClean="0"/>
              <a:pPr/>
              <a:t>21.04.2022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DAC3A-54C6-4997-9633-4670460180D7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32175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AFBA2-DCF9-462B-B50C-98F8C9D58296}" type="datetimeFigureOut">
              <a:rPr lang="ru-RU" smtClean="0"/>
              <a:pPr/>
              <a:t>21.04.2022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DAC3A-54C6-4997-9633-4670460180D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91644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58AFBA2-DCF9-462B-B50C-98F8C9D58296}" type="datetimeFigureOut">
              <a:rPr lang="ru-RU" smtClean="0"/>
              <a:pPr/>
              <a:t>21.04.2022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25DAC3A-54C6-4997-9633-4670460180D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7818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6" r:id="rId1"/>
    <p:sldLayoutId id="2147484047" r:id="rId2"/>
    <p:sldLayoutId id="2147484048" r:id="rId3"/>
    <p:sldLayoutId id="2147484049" r:id="rId4"/>
    <p:sldLayoutId id="2147484050" r:id="rId5"/>
    <p:sldLayoutId id="2147484051" r:id="rId6"/>
    <p:sldLayoutId id="2147484052" r:id="rId7"/>
    <p:sldLayoutId id="2147484053" r:id="rId8"/>
    <p:sldLayoutId id="2147484054" r:id="rId9"/>
    <p:sldLayoutId id="2147484055" r:id="rId10"/>
    <p:sldLayoutId id="2147484056" r:id="rId11"/>
    <p:sldLayoutId id="2147484057" r:id="rId12"/>
    <p:sldLayoutId id="2147484058" r:id="rId13"/>
    <p:sldLayoutId id="2147484059" r:id="rId14"/>
    <p:sldLayoutId id="2147484060" r:id="rId15"/>
    <p:sldLayoutId id="2147484061" r:id="rId16"/>
    <p:sldLayoutId id="2147484062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59set.tvoysadik.ru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374393" y="1512854"/>
            <a:ext cx="7451678" cy="1077946"/>
          </a:xfrm>
        </p:spPr>
        <p:txBody>
          <a:bodyPr/>
          <a:lstStyle/>
          <a:p>
            <a:r>
              <a:rPr lang="ru-RU" sz="1800" dirty="0" smtClean="0"/>
              <a:t>Муниципальное автономное дошкольное образовательное учреждение «Детский сад № 59» (МАДОУ № 59)</a:t>
            </a:r>
            <a:br>
              <a:rPr lang="ru-RU" sz="1800" dirty="0" smtClean="0"/>
            </a:br>
            <a:r>
              <a:rPr lang="ru-RU" sz="1800" dirty="0" smtClean="0"/>
              <a:t>Адрес: 624005 Свердловская область, </a:t>
            </a:r>
            <a:r>
              <a:rPr lang="ru-RU" sz="1800" dirty="0" err="1" smtClean="0"/>
              <a:t>Сысертский</a:t>
            </a:r>
            <a:r>
              <a:rPr lang="ru-RU" sz="1800" dirty="0" smtClean="0"/>
              <a:t> район, п. Первомайский, ул. Восточная 20 – 3, тел. 8 (343-74) 43-365, </a:t>
            </a:r>
            <a:r>
              <a:rPr lang="ru-RU" sz="1800" u="sng" dirty="0" smtClean="0">
                <a:hlinkClick r:id="rId2"/>
              </a:rPr>
              <a:t>https://59set.tvoysadik.ru</a:t>
            </a:r>
            <a:endParaRPr lang="ru-RU" sz="1800" dirty="0">
              <a:solidFill>
                <a:srgbClr val="0070C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92398" y="2826326"/>
            <a:ext cx="7024808" cy="2396837"/>
          </a:xfrm>
        </p:spPr>
        <p:txBody>
          <a:bodyPr>
            <a:noAutofit/>
          </a:bodyPr>
          <a:lstStyle/>
          <a:p>
            <a:r>
              <a:rPr lang="ru-RU" sz="3600" b="1" dirty="0" smtClean="0"/>
              <a:t>Профессиональное </a:t>
            </a:r>
            <a:r>
              <a:rPr lang="ru-RU" sz="3600" b="1" dirty="0" err="1" smtClean="0"/>
              <a:t>портфолио</a:t>
            </a:r>
            <a:r>
              <a:rPr lang="ru-RU" sz="3600" b="1" dirty="0" smtClean="0"/>
              <a:t> воспитателя </a:t>
            </a:r>
            <a:endParaRPr lang="ru-RU" sz="3600" dirty="0" smtClean="0"/>
          </a:p>
          <a:p>
            <a:r>
              <a:rPr lang="ru-RU" sz="3600" dirty="0" smtClean="0"/>
              <a:t>(2019 – 2022 г.г.) </a:t>
            </a:r>
          </a:p>
          <a:p>
            <a:r>
              <a:rPr lang="ru-RU" sz="3600" dirty="0" smtClean="0"/>
              <a:t>Каминской Марины Маратовны</a:t>
            </a:r>
          </a:p>
          <a:p>
            <a:r>
              <a:rPr lang="ru-RU" sz="3600" dirty="0" smtClean="0"/>
              <a:t> </a:t>
            </a: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137054645"/>
      </p:ext>
    </p:extLst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u="sng" dirty="0" smtClean="0"/>
              <a:t>Задачи: 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95401" y="2433483"/>
            <a:ext cx="9601196" cy="3834581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b="1" i="1" u="sng" dirty="0" smtClean="0"/>
              <a:t>Работа с детьми </a:t>
            </a:r>
            <a:endParaRPr lang="ru-RU" u="sng" dirty="0" smtClean="0"/>
          </a:p>
          <a:p>
            <a:r>
              <a:rPr lang="ru-RU" b="1" dirty="0" smtClean="0"/>
              <a:t> Развивать  интерес  у  детей  раннего  возраста  к  пальчиковым  играм  и упражнениям. </a:t>
            </a:r>
          </a:p>
          <a:p>
            <a:r>
              <a:rPr lang="ru-RU" b="1" dirty="0" smtClean="0"/>
              <a:t>Формировать у детей основы речевой активности на основе пальчиковых игр и упражнений, пополнение словарного запаса слов. </a:t>
            </a:r>
          </a:p>
          <a:p>
            <a:r>
              <a:rPr lang="ru-RU" b="1" dirty="0" smtClean="0"/>
              <a:t> Развивать инициативу и желание применять пальчиковые игры и упражнения в повседневной деятельности, в различные режимные моменты. </a:t>
            </a:r>
          </a:p>
          <a:p>
            <a:r>
              <a:rPr lang="ru-RU" b="1" dirty="0" smtClean="0"/>
              <a:t>Формировать  умение  использовать  пальчиковый  театр  в  процессе пальчиковой игры. </a:t>
            </a:r>
          </a:p>
          <a:p>
            <a:r>
              <a:rPr lang="ru-RU" b="1" dirty="0" smtClean="0"/>
              <a:t>Развивать тонкие движения пальцев и кистей рук, их координацию, навыки ручной умелости. </a:t>
            </a:r>
          </a:p>
          <a:p>
            <a:r>
              <a:rPr lang="ru-RU" b="1" dirty="0" smtClean="0"/>
              <a:t>Стимулировать зрительное и слуховое восприятие. </a:t>
            </a:r>
          </a:p>
          <a:p>
            <a:endParaRPr lang="ru-RU" dirty="0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u="sng" dirty="0" smtClean="0"/>
              <a:t>Задачи:</a:t>
            </a:r>
            <a:endParaRPr lang="ru-RU" sz="4000" b="1" u="sng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95401" y="2418735"/>
            <a:ext cx="9601196" cy="3849329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b="1" i="1" u="sng" dirty="0" smtClean="0"/>
              <a:t>Работа с родителями </a:t>
            </a:r>
            <a:endParaRPr lang="ru-RU" u="sng" dirty="0" smtClean="0"/>
          </a:p>
          <a:p>
            <a:r>
              <a:rPr lang="ru-RU" dirty="0" smtClean="0"/>
              <a:t> </a:t>
            </a:r>
            <a:r>
              <a:rPr lang="ru-RU" b="1" dirty="0" smtClean="0"/>
              <a:t>Сформировать  систему  активного  взаимодействия  с  родителями воспитанников  с  целью  обогащения  игрового  опыта,  речевой  активности ребенка. </a:t>
            </a:r>
          </a:p>
          <a:p>
            <a:r>
              <a:rPr lang="ru-RU" b="1" dirty="0" smtClean="0"/>
              <a:t>Повысить  уровень  психолого-педагогической  компетентности  родителей  в данной теме.  </a:t>
            </a:r>
          </a:p>
          <a:p>
            <a:r>
              <a:rPr lang="ru-RU" b="1" dirty="0" smtClean="0"/>
              <a:t>Создать в семье благоприятные условия для развития речи ребёнка, учитывая опыт  детей,  приобретённый  в  детском  саду  (использование  в  домашних условиях пальчиковых игр).  </a:t>
            </a:r>
          </a:p>
          <a:p>
            <a:r>
              <a:rPr lang="ru-RU" b="1" dirty="0" smtClean="0"/>
              <a:t>Участие родителей в пополнении РППС группы. </a:t>
            </a:r>
          </a:p>
          <a:p>
            <a:endParaRPr lang="ru-RU" dirty="0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700" b="1" dirty="0" smtClean="0"/>
              <a:t>Развитие детей по  развитию речи у детей раннего возраста</a:t>
            </a: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b="1" dirty="0" smtClean="0"/>
              <a:t>при помощи пальчиковых игр и упражнений  по результатам педагогической диагностики за октябрь 2020- март 2021 г.г.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138516" y="2433485"/>
          <a:ext cx="8758084" cy="38050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Дидактические и методические материалы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95401" y="2403987"/>
            <a:ext cx="9601196" cy="4085303"/>
          </a:xfrm>
        </p:spPr>
        <p:txBody>
          <a:bodyPr>
            <a:noAutofit/>
          </a:bodyPr>
          <a:lstStyle/>
          <a:p>
            <a:pPr fontAlgn="base">
              <a:buNone/>
            </a:pPr>
            <a:r>
              <a:rPr lang="ru-RU" sz="1800" b="1" u="sng" dirty="0" smtClean="0"/>
              <a:t>- Конспекты по образовательной деятельности:</a:t>
            </a:r>
            <a:endParaRPr lang="ru-RU" sz="1800" u="sng" dirty="0" smtClean="0"/>
          </a:p>
          <a:p>
            <a:pPr fontAlgn="base"/>
            <a:r>
              <a:rPr lang="ru-RU" sz="1800" b="1" dirty="0" smtClean="0"/>
              <a:t>	</a:t>
            </a:r>
            <a:r>
              <a:rPr lang="ru-RU" sz="1800" b="1" u="sng" dirty="0" smtClean="0"/>
              <a:t>По физическому развитию:</a:t>
            </a:r>
            <a:r>
              <a:rPr lang="ru-RU" sz="1800" b="1" dirty="0" smtClean="0"/>
              <a:t> конспект занятия для подготовительной группы; конспект занятия для первой ранней группы развития «Прогулка по лесу с Мишкой».</a:t>
            </a:r>
          </a:p>
          <a:p>
            <a:r>
              <a:rPr lang="ru-RU" sz="1800" b="1" u="sng" dirty="0" smtClean="0"/>
              <a:t>По художественно – эстетическому развитию:</a:t>
            </a:r>
            <a:r>
              <a:rPr lang="ru-RU" sz="1800" b="1" dirty="0" smtClean="0"/>
              <a:t>  конспект для средней группы «Сказочная снежинка»; составление технологической карты «Бабочка- красавица».</a:t>
            </a:r>
          </a:p>
          <a:p>
            <a:r>
              <a:rPr lang="ru-RU" sz="1800" b="1" u="sng" dirty="0" smtClean="0"/>
              <a:t>По речевому развитию:</a:t>
            </a:r>
            <a:r>
              <a:rPr lang="ru-RU" sz="1800" b="1" dirty="0" smtClean="0"/>
              <a:t> конструкт для старшей группы «Дружно, весело с охотой быстро справимся с работой!».</a:t>
            </a:r>
          </a:p>
          <a:p>
            <a:r>
              <a:rPr lang="ru-RU" sz="1800" b="1" u="sng" dirty="0" smtClean="0"/>
              <a:t>По познавательному развитию:</a:t>
            </a:r>
            <a:r>
              <a:rPr lang="ru-RU" sz="1800" b="1" dirty="0" smtClean="0"/>
              <a:t> конспект для старшей группы «Волшебница- вода».</a:t>
            </a:r>
          </a:p>
          <a:p>
            <a:r>
              <a:rPr lang="ru-RU" sz="1800" b="1" u="sng" dirty="0" smtClean="0"/>
              <a:t>По социально-коммуникативному развитию:</a:t>
            </a:r>
            <a:r>
              <a:rPr lang="ru-RU" sz="1800" b="1" dirty="0" smtClean="0"/>
              <a:t> конспект для младшей группы «Давай дружить!», «В гости к ежику».</a:t>
            </a:r>
          </a:p>
          <a:p>
            <a:pPr>
              <a:buNone/>
            </a:pPr>
            <a:r>
              <a:rPr lang="ru-RU" sz="1800" dirty="0" smtClean="0"/>
              <a:t> </a:t>
            </a:r>
          </a:p>
          <a:p>
            <a:endParaRPr lang="ru-RU" sz="1800" dirty="0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Дидактические и методические материалы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b="1" dirty="0" smtClean="0"/>
              <a:t>- </a:t>
            </a:r>
            <a:r>
              <a:rPr lang="ru-RU" b="1" u="sng" dirty="0" smtClean="0"/>
              <a:t>Сценарии развлечений, праздников: </a:t>
            </a:r>
            <a:r>
              <a:rPr lang="ru-RU" u="sng" dirty="0" smtClean="0"/>
              <a:t> </a:t>
            </a:r>
            <a:r>
              <a:rPr lang="ru-RU" dirty="0" smtClean="0"/>
              <a:t> </a:t>
            </a:r>
          </a:p>
          <a:p>
            <a:r>
              <a:rPr lang="ru-RU" b="1" dirty="0" smtClean="0"/>
              <a:t>«8 марта в подготовительной группе», «23 февраля в подготовительной группе», «Осень в деревне» для средней группы, «День знаний с Мишкой» в младшей группе.</a:t>
            </a:r>
          </a:p>
          <a:p>
            <a:pPr>
              <a:buNone/>
            </a:pPr>
            <a:r>
              <a:rPr lang="ru-RU" b="1" dirty="0" smtClean="0"/>
              <a:t> </a:t>
            </a:r>
            <a:endParaRPr lang="ru-RU" dirty="0" smtClean="0"/>
          </a:p>
          <a:p>
            <a:pPr>
              <a:buNone/>
            </a:pPr>
            <a:r>
              <a:rPr lang="ru-RU" b="1" dirty="0" smtClean="0"/>
              <a:t>- </a:t>
            </a:r>
            <a:r>
              <a:rPr lang="ru-RU" b="1" u="sng" dirty="0" smtClean="0"/>
              <a:t>Картотеки:  </a:t>
            </a:r>
            <a:endParaRPr lang="ru-RU" u="sng" dirty="0" smtClean="0"/>
          </a:p>
          <a:p>
            <a:r>
              <a:rPr lang="ru-RU" b="1" dirty="0" smtClean="0"/>
              <a:t>«Беседы на каждый день», «Пальчиковая гимнастика», «Игры и упражнения по развитию речи»; картотека дидактических игр для младшего и старшего дошкольного возраста.</a:t>
            </a:r>
          </a:p>
          <a:p>
            <a:endParaRPr lang="ru-RU" dirty="0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Участие воспитанников в творческих конкурсах, фестивалях</a:t>
            </a:r>
            <a:endParaRPr lang="ru-RU" dirty="0"/>
          </a:p>
        </p:txBody>
      </p:sp>
      <p:pic>
        <p:nvPicPr>
          <p:cNvPr id="4" name="Содержимое 3" descr="IMG_20210323_01185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67665" y="2433485"/>
            <a:ext cx="6105832" cy="3790334"/>
          </a:xfrm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4662946" cy="4120810"/>
          </a:xfrm>
        </p:spPr>
        <p:txBody>
          <a:bodyPr>
            <a:normAutofit/>
          </a:bodyPr>
          <a:lstStyle/>
          <a:p>
            <a:r>
              <a:rPr lang="ru-RU" b="1" dirty="0" smtClean="0"/>
              <a:t>Участие в </a:t>
            </a:r>
            <a:r>
              <a:rPr lang="ru-RU" b="1" dirty="0" err="1" smtClean="0"/>
              <a:t>профес-сиональных</a:t>
            </a:r>
            <a:r>
              <a:rPr lang="ru-RU" b="1" dirty="0" smtClean="0"/>
              <a:t> конкурсах</a:t>
            </a:r>
            <a:br>
              <a:rPr lang="ru-RU" b="1" dirty="0" smtClean="0"/>
            </a:br>
            <a:endParaRPr lang="ru-RU" dirty="0"/>
          </a:p>
        </p:txBody>
      </p:sp>
      <p:pic>
        <p:nvPicPr>
          <p:cNvPr id="4" name="Содержимое 3" descr="IMG_20210323_00163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693420" y="760422"/>
            <a:ext cx="4220386" cy="5448650"/>
          </a:xfrm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/>
              <a:t>Участие в работе методических объединений педагогических работников</a:t>
            </a:r>
            <a:endParaRPr lang="ru-RU" sz="3600" b="1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1295400" y="2300751"/>
          <a:ext cx="9601200" cy="39206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00400"/>
                <a:gridCol w="3200400"/>
                <a:gridCol w="3200400"/>
              </a:tblGrid>
              <a:tr h="3483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500"/>
                        </a:spcBef>
                        <a:spcAft>
                          <a:spcPts val="600"/>
                        </a:spcAft>
                        <a:tabLst>
                          <a:tab pos="450215" algn="l"/>
                          <a:tab pos="557530" algn="l"/>
                        </a:tabLst>
                      </a:pPr>
                      <a:r>
                        <a:rPr lang="ru-RU" sz="1200" b="1" spc="10" dirty="0">
                          <a:latin typeface="Times New Roman"/>
                          <a:ea typeface="Times New Roman"/>
                        </a:rPr>
                        <a:t>Дата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500"/>
                        </a:spcBef>
                        <a:spcAft>
                          <a:spcPts val="600"/>
                        </a:spcAft>
                        <a:tabLst>
                          <a:tab pos="393700" algn="l"/>
                          <a:tab pos="450215" algn="l"/>
                          <a:tab pos="557530" algn="l"/>
                          <a:tab pos="741045" algn="ctr"/>
                        </a:tabLst>
                      </a:pPr>
                      <a:r>
                        <a:rPr lang="ru-RU" sz="1200" b="1" spc="10">
                          <a:latin typeface="Times New Roman"/>
                          <a:ea typeface="Times New Roman"/>
                        </a:rPr>
                        <a:t>		Форма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500"/>
                        </a:spcBef>
                        <a:spcAft>
                          <a:spcPts val="600"/>
                        </a:spcAft>
                        <a:tabLst>
                          <a:tab pos="450215" algn="l"/>
                          <a:tab pos="557530" algn="l"/>
                        </a:tabLst>
                      </a:pPr>
                      <a:r>
                        <a:rPr lang="ru-RU" sz="1200" b="1" spc="10">
                          <a:latin typeface="Times New Roman"/>
                          <a:ea typeface="Times New Roman"/>
                        </a:rPr>
                        <a:t>Содержание</a:t>
                      </a:r>
                    </a:p>
                  </a:txBody>
                  <a:tcPr marL="68580" marR="68580" marT="0" marB="0"/>
                </a:tc>
              </a:tr>
              <a:tr h="14528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500"/>
                        </a:spcBef>
                        <a:spcAft>
                          <a:spcPts val="600"/>
                        </a:spcAft>
                        <a:tabLst>
                          <a:tab pos="450215" algn="l"/>
                          <a:tab pos="557530" algn="l"/>
                        </a:tabLst>
                      </a:pPr>
                      <a:endParaRPr lang="ru-RU" sz="1200" b="0" spc="10" dirty="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1500"/>
                        </a:spcBef>
                        <a:spcAft>
                          <a:spcPts val="0"/>
                        </a:spcAft>
                        <a:tabLst>
                          <a:tab pos="450215" algn="l"/>
                          <a:tab pos="557530" algn="l"/>
                        </a:tabLst>
                      </a:pPr>
                      <a:r>
                        <a:rPr lang="ru-RU" sz="1200" b="0" spc="10" dirty="0">
                          <a:latin typeface="Times New Roman"/>
                          <a:ea typeface="Times New Roman"/>
                        </a:rPr>
                        <a:t>Март</a:t>
                      </a:r>
                      <a:endParaRPr lang="ru-RU" sz="1200" b="1" spc="10" dirty="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1500"/>
                        </a:spcBef>
                        <a:spcAft>
                          <a:spcPts val="0"/>
                        </a:spcAft>
                        <a:tabLst>
                          <a:tab pos="450215" algn="l"/>
                          <a:tab pos="557530" algn="l"/>
                        </a:tabLst>
                      </a:pPr>
                      <a:r>
                        <a:rPr lang="ru-RU" sz="1200" b="0" spc="10" dirty="0">
                          <a:latin typeface="Times New Roman"/>
                          <a:ea typeface="Times New Roman"/>
                        </a:rPr>
                        <a:t>2019 год</a:t>
                      </a:r>
                      <a:endParaRPr lang="ru-RU" sz="1200" b="1" spc="1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500"/>
                        </a:spcBef>
                        <a:spcAft>
                          <a:spcPts val="600"/>
                        </a:spcAft>
                        <a:tabLst>
                          <a:tab pos="450215" algn="l"/>
                          <a:tab pos="557530" algn="l"/>
                        </a:tabLst>
                      </a:pPr>
                      <a:endParaRPr lang="ru-RU" sz="1200" b="0" spc="10" dirty="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1500"/>
                        </a:spcBef>
                        <a:spcAft>
                          <a:spcPts val="600"/>
                        </a:spcAft>
                        <a:tabLst>
                          <a:tab pos="450215" algn="l"/>
                          <a:tab pos="557530" algn="l"/>
                        </a:tabLst>
                      </a:pPr>
                      <a:r>
                        <a:rPr lang="ru-RU" sz="1200" b="0" spc="10" dirty="0">
                          <a:latin typeface="Times New Roman"/>
                          <a:ea typeface="Times New Roman"/>
                        </a:rPr>
                        <a:t>Слушатель</a:t>
                      </a:r>
                      <a:endParaRPr lang="ru-RU" sz="1200" b="1" spc="1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500"/>
                        </a:spcBef>
                        <a:spcAft>
                          <a:spcPts val="600"/>
                        </a:spcAft>
                        <a:tabLst>
                          <a:tab pos="450215" algn="l"/>
                          <a:tab pos="557530" algn="l"/>
                        </a:tabLst>
                      </a:pPr>
                      <a:r>
                        <a:rPr lang="ru-RU" sz="1200" b="0" spc="10">
                          <a:latin typeface="Times New Roman"/>
                          <a:ea typeface="Times New Roman"/>
                        </a:rPr>
                        <a:t> «Игровой стрейчинг, нетрадиционные приемы развития мелкой моторики у дошкольников», « Современные здоровьесберегающие технологии ФГОС ДОУ и современные требования к организации взаимодействия взрослого и ребенка в условиях детского сада».</a:t>
                      </a:r>
                      <a:endParaRPr lang="ru-RU" sz="1200" b="1" spc="1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10694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500"/>
                        </a:spcBef>
                        <a:spcAft>
                          <a:spcPts val="600"/>
                        </a:spcAft>
                        <a:tabLst>
                          <a:tab pos="450215" algn="l"/>
                          <a:tab pos="557530" algn="l"/>
                        </a:tabLst>
                      </a:pPr>
                      <a:endParaRPr lang="ru-RU" sz="1200" b="0" spc="1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1500"/>
                        </a:spcBef>
                        <a:spcAft>
                          <a:spcPts val="0"/>
                        </a:spcAft>
                        <a:tabLst>
                          <a:tab pos="450215" algn="l"/>
                          <a:tab pos="557530" algn="l"/>
                        </a:tabLst>
                      </a:pPr>
                      <a:r>
                        <a:rPr lang="ru-RU" sz="1200" b="0" spc="10">
                          <a:latin typeface="Times New Roman"/>
                          <a:ea typeface="Times New Roman"/>
                        </a:rPr>
                        <a:t>Ноябрь</a:t>
                      </a:r>
                      <a:endParaRPr lang="ru-RU" sz="1200" b="1" spc="1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1500"/>
                        </a:spcBef>
                        <a:spcAft>
                          <a:spcPts val="0"/>
                        </a:spcAft>
                        <a:tabLst>
                          <a:tab pos="450215" algn="l"/>
                          <a:tab pos="557530" algn="l"/>
                        </a:tabLst>
                      </a:pPr>
                      <a:r>
                        <a:rPr lang="ru-RU" sz="1200" b="0" spc="10">
                          <a:latin typeface="Times New Roman"/>
                          <a:ea typeface="Times New Roman"/>
                        </a:rPr>
                        <a:t> 2019 год</a:t>
                      </a:r>
                      <a:endParaRPr lang="ru-RU" sz="1200" b="1" spc="1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500"/>
                        </a:spcBef>
                        <a:spcAft>
                          <a:spcPts val="600"/>
                        </a:spcAft>
                        <a:tabLst>
                          <a:tab pos="450215" algn="l"/>
                          <a:tab pos="557530" algn="l"/>
                        </a:tabLst>
                      </a:pPr>
                      <a:endParaRPr lang="ru-RU" sz="1200" b="0" spc="10" dirty="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1500"/>
                        </a:spcBef>
                        <a:spcAft>
                          <a:spcPts val="600"/>
                        </a:spcAft>
                        <a:tabLst>
                          <a:tab pos="450215" algn="l"/>
                          <a:tab pos="557530" algn="l"/>
                        </a:tabLst>
                      </a:pPr>
                      <a:r>
                        <a:rPr lang="ru-RU" sz="1200" b="0" spc="10" dirty="0">
                          <a:latin typeface="Times New Roman"/>
                          <a:ea typeface="Times New Roman"/>
                        </a:rPr>
                        <a:t>Слушатель</a:t>
                      </a:r>
                      <a:endParaRPr lang="ru-RU" sz="1200" b="1" spc="1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500"/>
                        </a:spcBef>
                        <a:spcAft>
                          <a:spcPts val="600"/>
                        </a:spcAft>
                        <a:tabLst>
                          <a:tab pos="450215" algn="l"/>
                          <a:tab pos="557530" algn="l"/>
                        </a:tabLst>
                      </a:pPr>
                      <a:r>
                        <a:rPr lang="ru-RU" sz="1200" b="0" spc="10" dirty="0">
                          <a:latin typeface="Times New Roman"/>
                          <a:ea typeface="Times New Roman"/>
                        </a:rPr>
                        <a:t>«Развитие интеллектуальных способностей у детей дошкольного возраста с использованием современных развивающих технологий».</a:t>
                      </a:r>
                      <a:endParaRPr lang="ru-RU" sz="1200" b="1" spc="1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9933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500"/>
                        </a:spcBef>
                        <a:spcAft>
                          <a:spcPts val="0"/>
                        </a:spcAft>
                        <a:tabLst>
                          <a:tab pos="450215" algn="l"/>
                          <a:tab pos="557530" algn="l"/>
                        </a:tabLst>
                      </a:pPr>
                      <a:endParaRPr lang="ru-RU" sz="1200" b="0" spc="1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1500"/>
                        </a:spcBef>
                        <a:spcAft>
                          <a:spcPts val="0"/>
                        </a:spcAft>
                        <a:tabLst>
                          <a:tab pos="450215" algn="l"/>
                          <a:tab pos="557530" algn="l"/>
                        </a:tabLst>
                      </a:pPr>
                      <a:r>
                        <a:rPr lang="ru-RU" sz="1200" b="0" spc="10">
                          <a:latin typeface="Times New Roman"/>
                          <a:ea typeface="Times New Roman"/>
                        </a:rPr>
                        <a:t>Февраль</a:t>
                      </a:r>
                      <a:endParaRPr lang="ru-RU" sz="1200" b="1" spc="1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1500"/>
                        </a:spcBef>
                        <a:spcAft>
                          <a:spcPts val="0"/>
                        </a:spcAft>
                        <a:tabLst>
                          <a:tab pos="450215" algn="l"/>
                          <a:tab pos="557530" algn="l"/>
                        </a:tabLst>
                      </a:pPr>
                      <a:r>
                        <a:rPr lang="ru-RU" sz="1200" b="0" spc="10">
                          <a:latin typeface="Times New Roman"/>
                          <a:ea typeface="Times New Roman"/>
                        </a:rPr>
                        <a:t>2021 год</a:t>
                      </a:r>
                      <a:endParaRPr lang="ru-RU" sz="1200" b="1" spc="1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500"/>
                        </a:spcBef>
                        <a:spcAft>
                          <a:spcPts val="600"/>
                        </a:spcAft>
                        <a:tabLst>
                          <a:tab pos="450215" algn="l"/>
                          <a:tab pos="557530" algn="l"/>
                        </a:tabLst>
                      </a:pPr>
                      <a:endParaRPr lang="ru-RU" sz="1200" b="0" spc="1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1500"/>
                        </a:spcBef>
                        <a:spcAft>
                          <a:spcPts val="600"/>
                        </a:spcAft>
                        <a:tabLst>
                          <a:tab pos="450215" algn="l"/>
                          <a:tab pos="557530" algn="l"/>
                        </a:tabLst>
                      </a:pPr>
                      <a:r>
                        <a:rPr lang="ru-RU" sz="1200" b="0" spc="10">
                          <a:latin typeface="Times New Roman"/>
                          <a:ea typeface="Times New Roman"/>
                        </a:rPr>
                        <a:t>Участник</a:t>
                      </a:r>
                      <a:endParaRPr lang="ru-RU" sz="1200" b="1" spc="1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500"/>
                        </a:spcBef>
                        <a:spcAft>
                          <a:spcPts val="600"/>
                        </a:spcAft>
                        <a:tabLst>
                          <a:tab pos="450215" algn="l"/>
                          <a:tab pos="557530" algn="l"/>
                        </a:tabLst>
                      </a:pPr>
                      <a:r>
                        <a:rPr lang="ru-RU" sz="1200" b="0" spc="10" dirty="0">
                          <a:latin typeface="Times New Roman"/>
                          <a:ea typeface="Times New Roman"/>
                        </a:rPr>
                        <a:t>«Развитие речи детей раннего возраста посредством использования малых форм фольклора». </a:t>
                      </a:r>
                      <a:endParaRPr lang="ru-RU" sz="1200" b="1" spc="1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707924"/>
            <a:ext cx="9601196" cy="1106128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Опыт практических результатов профессиональной деятельности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295400" y="1932038"/>
          <a:ext cx="9601200" cy="44805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00400"/>
                <a:gridCol w="3200400"/>
                <a:gridCol w="3200400"/>
              </a:tblGrid>
              <a:tr h="4778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Учебный год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Форма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Тема мероприятия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41340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 Апрель 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2019 г.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Показ открытого занятия по развитию речи в старшей группе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«Формирование устной речи и навыков речевого общения дошкольников посредством обогащения активного словаря, развития связной, грамматически правильной диалогической речи»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81301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Февраль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 2021 г.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Участие </a:t>
                      </a: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 работе методических объединений педагогических работников.</a:t>
                      </a: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 Презентация. Картотека.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«Развитие речи детей раннего возраста посредством использования малых форм фольклора»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9372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Март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2021 г.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Показ открытого занятия по познавательному развитию через опытно- исследовательскую деятельность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«Песок. Свойства песка»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6991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Март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2021 г.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Консультация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для педагогов ДОУ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«</a:t>
                      </a:r>
                      <a:r>
                        <a:rPr lang="ru-RU" sz="1400" kern="1800" dirty="0">
                          <a:latin typeface="Times New Roman"/>
                          <a:ea typeface="Times New Roman"/>
                          <a:cs typeface="Times New Roman"/>
                        </a:rPr>
                        <a:t>Нетрадиционные пальчиковые игры как средство развития речи дошкольников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» 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Повышение уровня профессиональной квалификации</a:t>
            </a:r>
            <a:endParaRPr lang="ru-RU" dirty="0"/>
          </a:p>
        </p:txBody>
      </p:sp>
      <p:pic>
        <p:nvPicPr>
          <p:cNvPr id="9" name="Содержимое 8" descr="IMG_20210323_01341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329787" y="2560638"/>
            <a:ext cx="4655625" cy="3309937"/>
          </a:xfrm>
        </p:spPr>
      </p:pic>
      <p:pic>
        <p:nvPicPr>
          <p:cNvPr id="10" name="Содержимое 9" descr="IMG_20210323_013426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6189623" y="2560638"/>
            <a:ext cx="4702253" cy="3309937"/>
          </a:xfrm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982133"/>
            <a:ext cx="9601196" cy="271480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/>
              <a:t> </a:t>
            </a:r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4365523" y="1268361"/>
            <a:ext cx="6855764" cy="4609925"/>
          </a:xfrm>
        </p:spPr>
        <p:txBody>
          <a:bodyPr>
            <a:normAutofit fontScale="62500" lnSpcReduction="20000"/>
          </a:bodyPr>
          <a:lstStyle/>
          <a:p>
            <a:r>
              <a:rPr lang="ru-RU" sz="2900" b="1" dirty="0" smtClean="0"/>
              <a:t>Каминская Марина Маратовна воспитатель МАДОУ </a:t>
            </a:r>
            <a:r>
              <a:rPr lang="ru-RU" sz="2900" b="1" dirty="0" smtClean="0"/>
              <a:t>№ 59</a:t>
            </a:r>
            <a:r>
              <a:rPr lang="ru-RU" sz="2900" b="1" dirty="0" smtClean="0"/>
              <a:t>. </a:t>
            </a:r>
          </a:p>
          <a:p>
            <a:r>
              <a:rPr lang="ru-RU" sz="2900" b="1" dirty="0" smtClean="0"/>
              <a:t>Образование высшее. Уральский Гуманитарный Институт города Екатеринбург, 2014 году, специальность «Психология», квалификация «Психолог. Преподаватель психологии»;  профессиональная переподготовка по программе «Педагогика и методика дошкольного образования», квалификация «Воспитатель детей дошкольного возраста», ЧОУ ДПО «Академия бизнеса и управления системами»,  2017 г.</a:t>
            </a:r>
          </a:p>
          <a:p>
            <a:r>
              <a:rPr lang="ru-RU" sz="2900" b="1" dirty="0" smtClean="0"/>
              <a:t>Общий трудовой стаж 14 лет.</a:t>
            </a:r>
          </a:p>
          <a:p>
            <a:r>
              <a:rPr lang="ru-RU" sz="2900" b="1" dirty="0" smtClean="0"/>
              <a:t>Стаж педагогической работы </a:t>
            </a:r>
            <a:r>
              <a:rPr lang="ru-RU" sz="2900" b="1" dirty="0" smtClean="0"/>
              <a:t>4 года</a:t>
            </a:r>
            <a:r>
              <a:rPr lang="ru-RU" sz="2900" b="1" dirty="0" smtClean="0"/>
              <a:t>.</a:t>
            </a:r>
            <a:endParaRPr lang="ru-RU" sz="2900" b="1" dirty="0" smtClean="0"/>
          </a:p>
          <a:p>
            <a:r>
              <a:rPr lang="ru-RU" sz="2900" b="1" dirty="0" smtClean="0"/>
              <a:t>Стаж </a:t>
            </a:r>
            <a:r>
              <a:rPr lang="ru-RU" sz="2900" b="1" dirty="0" smtClean="0"/>
              <a:t>работы в данной должности </a:t>
            </a:r>
            <a:r>
              <a:rPr lang="ru-RU" sz="2900" b="1" dirty="0" smtClean="0"/>
              <a:t>4 года</a:t>
            </a:r>
            <a:r>
              <a:rPr lang="ru-RU" sz="2900" b="1" dirty="0" smtClean="0"/>
              <a:t>.</a:t>
            </a:r>
            <a:endParaRPr lang="ru-RU" sz="2900" b="1" dirty="0" smtClean="0"/>
          </a:p>
          <a:p>
            <a:r>
              <a:rPr lang="ru-RU" sz="2900" b="1" dirty="0" smtClean="0"/>
              <a:t>Соответствие занимаемой должност</a:t>
            </a:r>
            <a:r>
              <a:rPr lang="ru-RU" sz="2900" b="1" dirty="0" smtClean="0"/>
              <a:t>и, приказ № 32-ОД </a:t>
            </a:r>
            <a:r>
              <a:rPr lang="ru-RU" sz="2900" b="1" dirty="0" smtClean="0"/>
              <a:t>от </a:t>
            </a:r>
            <a:r>
              <a:rPr lang="ru-RU" sz="2900" b="1" dirty="0" smtClean="0"/>
              <a:t>16.03.2021 г.</a:t>
            </a:r>
          </a:p>
          <a:p>
            <a:endParaRPr lang="ru-RU" dirty="0"/>
          </a:p>
        </p:txBody>
      </p:sp>
      <p:pic>
        <p:nvPicPr>
          <p:cNvPr id="9" name="Содержимое 8" descr="C:\Documents and Settings\Admin\Рабочий стол\Фото\FaceApp_1612977414761.jpg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8879" y="1120877"/>
            <a:ext cx="3090166" cy="4808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45532485"/>
      </p:ext>
    </p:extLst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7857" y="589935"/>
            <a:ext cx="9630697" cy="5651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3128572"/>
          </a:xfrm>
        </p:spPr>
        <p:txBody>
          <a:bodyPr/>
          <a:lstStyle/>
          <a:p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92398" y="2271253"/>
            <a:ext cx="6815669" cy="1327354"/>
          </a:xfrm>
        </p:spPr>
        <p:txBody>
          <a:bodyPr/>
          <a:lstStyle/>
          <a:p>
            <a:r>
              <a:rPr lang="ru-RU" sz="4000" b="1" dirty="0" smtClean="0"/>
              <a:t>Спасибо за внимание!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60736" y="1191995"/>
            <a:ext cx="9601196" cy="1251402"/>
          </a:xfrm>
        </p:spPr>
        <p:txBody>
          <a:bodyPr>
            <a:noAutofit/>
          </a:bodyPr>
          <a:lstStyle/>
          <a:p>
            <a:r>
              <a:rPr lang="ru-RU" sz="4000" b="1" dirty="0" smtClean="0"/>
              <a:t>«Современные технологии образовательной деятельности»</a:t>
            </a:r>
            <a:endParaRPr lang="ru-RU" sz="4000" dirty="0"/>
          </a:p>
        </p:txBody>
      </p:sp>
      <p:sp>
        <p:nvSpPr>
          <p:cNvPr id="7" name="Содержимое 6"/>
          <p:cNvSpPr>
            <a:spLocks noGrp="1"/>
          </p:cNvSpPr>
          <p:nvPr>
            <p:ph sz="half" idx="1"/>
          </p:nvPr>
        </p:nvSpPr>
        <p:spPr>
          <a:xfrm>
            <a:off x="1298448" y="2560319"/>
            <a:ext cx="9674352" cy="3868189"/>
          </a:xfrm>
        </p:spPr>
        <p:txBody>
          <a:bodyPr>
            <a:noAutofit/>
          </a:bodyPr>
          <a:lstStyle/>
          <a:p>
            <a:endParaRPr lang="ru-RU" sz="1800" dirty="0"/>
          </a:p>
        </p:txBody>
      </p:sp>
      <p:cxnSp>
        <p:nvCxnSpPr>
          <p:cNvPr id="10" name="Прямая со стрелкой 9"/>
          <p:cNvCxnSpPr/>
          <p:nvPr/>
        </p:nvCxnSpPr>
        <p:spPr>
          <a:xfrm rot="10800000" flipV="1">
            <a:off x="2341419" y="2479962"/>
            <a:ext cx="1787239" cy="22167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7827817" y="2438400"/>
            <a:ext cx="2327565" cy="23552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rot="5400000">
            <a:off x="4281054" y="2784765"/>
            <a:ext cx="928258" cy="23552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rot="16200000" flipH="1">
            <a:off x="6567053" y="2729345"/>
            <a:ext cx="886695" cy="33251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Скругленный прямоугольник 34"/>
          <p:cNvSpPr/>
          <p:nvPr/>
        </p:nvSpPr>
        <p:spPr>
          <a:xfrm>
            <a:off x="498764" y="2812475"/>
            <a:ext cx="2452254" cy="138545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endParaRPr lang="ru-RU" sz="2000" b="1" dirty="0" smtClean="0">
              <a:solidFill>
                <a:schemeClr val="tx1"/>
              </a:solidFill>
            </a:endParaRPr>
          </a:p>
          <a:p>
            <a:pPr algn="ctr"/>
            <a:endParaRPr lang="ru-RU" sz="2000" b="1" dirty="0" smtClean="0">
              <a:solidFill>
                <a:schemeClr val="tx1"/>
              </a:solidFill>
            </a:endParaRPr>
          </a:p>
          <a:p>
            <a:pPr algn="ctr"/>
            <a:endParaRPr lang="ru-RU" sz="2000" b="1" dirty="0" smtClean="0">
              <a:solidFill>
                <a:schemeClr val="tx1"/>
              </a:solidFill>
            </a:endParaRPr>
          </a:p>
          <a:p>
            <a:pPr algn="ctr"/>
            <a:endParaRPr lang="ru-RU" sz="2000" b="1" dirty="0" smtClean="0">
              <a:solidFill>
                <a:schemeClr val="tx1"/>
              </a:solidFill>
            </a:endParaRPr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3435926" y="3491346"/>
            <a:ext cx="2410691" cy="157941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u="sng" dirty="0" smtClean="0">
                <a:solidFill>
                  <a:schemeClr val="tx1"/>
                </a:solidFill>
              </a:rPr>
              <a:t>Системно- </a:t>
            </a:r>
            <a:r>
              <a:rPr lang="ru-RU" b="1" u="sng" dirty="0" err="1" smtClean="0">
                <a:solidFill>
                  <a:schemeClr val="tx1"/>
                </a:solidFill>
              </a:rPr>
              <a:t>деятельностного</a:t>
            </a:r>
            <a:r>
              <a:rPr lang="ru-RU" b="1" u="sng" dirty="0" smtClean="0">
                <a:solidFill>
                  <a:schemeClr val="tx1"/>
                </a:solidFill>
              </a:rPr>
              <a:t> подхода</a:t>
            </a:r>
          </a:p>
          <a:p>
            <a:pPr algn="ctr"/>
            <a:r>
              <a:rPr lang="ru-RU" sz="1600" i="1" dirty="0" smtClean="0">
                <a:solidFill>
                  <a:schemeClr val="tx1"/>
                </a:solidFill>
              </a:rPr>
              <a:t>(детское экспериментирование и наблюдение)</a:t>
            </a:r>
            <a:endParaRPr lang="ru-RU" sz="1600" i="1" dirty="0">
              <a:solidFill>
                <a:schemeClr val="tx1"/>
              </a:solidFill>
            </a:endParaRPr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803563" y="4641272"/>
            <a:ext cx="2479964" cy="14131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u="sng" dirty="0" smtClean="0">
                <a:solidFill>
                  <a:schemeClr val="tx1"/>
                </a:solidFill>
              </a:rPr>
              <a:t>Игровые</a:t>
            </a:r>
          </a:p>
          <a:p>
            <a:pPr algn="ctr"/>
            <a:r>
              <a:rPr lang="ru-RU" sz="1600" i="1" dirty="0" smtClean="0">
                <a:solidFill>
                  <a:schemeClr val="tx1"/>
                </a:solidFill>
              </a:rPr>
              <a:t>(игры- инсценировки, игры Никитиных, игры </a:t>
            </a:r>
            <a:r>
              <a:rPr lang="ru-RU" sz="1600" i="1" dirty="0" err="1" smtClean="0">
                <a:solidFill>
                  <a:schemeClr val="tx1"/>
                </a:solidFill>
              </a:rPr>
              <a:t>Воскобовича</a:t>
            </a:r>
            <a:r>
              <a:rPr lang="ru-RU" sz="1600" i="1" dirty="0" smtClean="0">
                <a:solidFill>
                  <a:schemeClr val="tx1"/>
                </a:solidFill>
              </a:rPr>
              <a:t>;, блоки </a:t>
            </a:r>
            <a:r>
              <a:rPr lang="ru-RU" sz="1600" i="1" dirty="0" err="1" smtClean="0">
                <a:solidFill>
                  <a:schemeClr val="tx1"/>
                </a:solidFill>
              </a:rPr>
              <a:t>Дьенеша</a:t>
            </a:r>
            <a:r>
              <a:rPr lang="ru-RU" sz="1600" i="1" dirty="0" smtClean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9185564" y="2784765"/>
            <a:ext cx="2452254" cy="146858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u="sng" dirty="0" smtClean="0">
                <a:solidFill>
                  <a:schemeClr val="tx1"/>
                </a:solidFill>
              </a:rPr>
              <a:t>Обучения образной речи</a:t>
            </a:r>
          </a:p>
          <a:p>
            <a:pPr algn="just"/>
            <a:r>
              <a:rPr lang="ru-RU" sz="1600" i="1" dirty="0" smtClean="0">
                <a:solidFill>
                  <a:schemeClr val="tx1"/>
                </a:solidFill>
              </a:rPr>
              <a:t>(обучение детей составлению сравнений , ТРИЗ, составление загадок)</a:t>
            </a:r>
            <a:endParaRPr lang="ru-RU" sz="1600" i="1" dirty="0">
              <a:solidFill>
                <a:schemeClr val="tx1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554180" y="2729345"/>
            <a:ext cx="235527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u="sng" dirty="0" err="1" smtClean="0"/>
              <a:t>Здоровьес-берегающие</a:t>
            </a:r>
            <a:endParaRPr lang="ru-RU" b="1" u="sng" dirty="0" smtClean="0"/>
          </a:p>
          <a:p>
            <a:pPr algn="just"/>
            <a:r>
              <a:rPr lang="ru-RU" sz="1600" i="1" dirty="0" smtClean="0"/>
              <a:t>(пальчиковые, </a:t>
            </a:r>
            <a:r>
              <a:rPr lang="ru-RU" sz="1600" i="1" dirty="0" err="1" smtClean="0"/>
              <a:t>артукуля-ционные</a:t>
            </a:r>
            <a:r>
              <a:rPr lang="ru-RU" sz="1600" i="1" dirty="0" smtClean="0"/>
              <a:t>, дыхательные </a:t>
            </a:r>
            <a:r>
              <a:rPr lang="ru-RU" sz="1600" i="1" dirty="0" err="1" smtClean="0"/>
              <a:t>гим-настики;подвижн</a:t>
            </a:r>
            <a:r>
              <a:rPr lang="ru-RU" sz="1600" i="1" dirty="0" smtClean="0"/>
              <a:t>. игры и др.)</a:t>
            </a:r>
            <a:endParaRPr lang="ru-RU" sz="1600" i="1" dirty="0"/>
          </a:p>
        </p:txBody>
      </p:sp>
      <p:sp>
        <p:nvSpPr>
          <p:cNvPr id="47" name="Скругленный прямоугольник 46"/>
          <p:cNvSpPr/>
          <p:nvPr/>
        </p:nvSpPr>
        <p:spPr>
          <a:xfrm>
            <a:off x="8645235" y="4696692"/>
            <a:ext cx="2618509" cy="14131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u="sng" dirty="0" smtClean="0">
                <a:solidFill>
                  <a:schemeClr val="tx1"/>
                </a:solidFill>
              </a:rPr>
              <a:t>Диалогового общения</a:t>
            </a:r>
          </a:p>
          <a:p>
            <a:pPr algn="just"/>
            <a:r>
              <a:rPr lang="ru-RU" sz="1600" i="1" dirty="0" smtClean="0">
                <a:solidFill>
                  <a:schemeClr val="tx1"/>
                </a:solidFill>
              </a:rPr>
              <a:t>(беседы, разговоры)</a:t>
            </a:r>
            <a:endParaRPr lang="ru-RU" sz="1600" i="1" dirty="0">
              <a:solidFill>
                <a:schemeClr val="tx1"/>
              </a:solidFill>
            </a:endParaRPr>
          </a:p>
        </p:txBody>
      </p:sp>
      <p:sp>
        <p:nvSpPr>
          <p:cNvPr id="49" name="Скругленный прямоугольник 48"/>
          <p:cNvSpPr/>
          <p:nvPr/>
        </p:nvSpPr>
        <p:spPr>
          <a:xfrm>
            <a:off x="5971308" y="3449784"/>
            <a:ext cx="2382983" cy="163483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u="sng" dirty="0" smtClean="0">
                <a:solidFill>
                  <a:schemeClr val="tx1"/>
                </a:solidFill>
              </a:rPr>
              <a:t>Проблемно- игровые</a:t>
            </a:r>
          </a:p>
          <a:p>
            <a:pPr algn="just"/>
            <a:r>
              <a:rPr lang="ru-RU" sz="1600" i="1" dirty="0" smtClean="0">
                <a:solidFill>
                  <a:schemeClr val="tx1"/>
                </a:solidFill>
              </a:rPr>
              <a:t>(наблюдения за неживой и живой природой, игры- эксперименты с водой, песком, снегом, камешками и т.д.)</a:t>
            </a:r>
            <a:endParaRPr lang="ru-RU" sz="1600" i="1" dirty="0">
              <a:solidFill>
                <a:schemeClr val="tx1"/>
              </a:solidFill>
            </a:endParaRPr>
          </a:p>
        </p:txBody>
      </p:sp>
      <p:cxnSp>
        <p:nvCxnSpPr>
          <p:cNvPr id="56" name="Соединительная линия уступом 55"/>
          <p:cNvCxnSpPr/>
          <p:nvPr/>
        </p:nvCxnSpPr>
        <p:spPr>
          <a:xfrm rot="16200000" flipH="1">
            <a:off x="7329055" y="2590799"/>
            <a:ext cx="1717963" cy="1440873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Соединительная линия уступом 57"/>
          <p:cNvCxnSpPr/>
          <p:nvPr/>
        </p:nvCxnSpPr>
        <p:spPr>
          <a:xfrm rot="5400000">
            <a:off x="2847110" y="2750127"/>
            <a:ext cx="1801091" cy="1288473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6725510"/>
      </p:ext>
    </p:extLst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b="1" dirty="0" smtClean="0"/>
              <a:t>«Сотрудничество с родителями </a:t>
            </a:r>
            <a:br>
              <a:rPr lang="ru-RU" sz="4000" b="1" dirty="0" smtClean="0"/>
            </a:br>
            <a:r>
              <a:rPr lang="ru-RU" sz="4000" b="1" dirty="0" smtClean="0"/>
              <a:t>(лицами их заменяющими)»</a:t>
            </a:r>
            <a:r>
              <a:rPr lang="ru-RU" sz="4000" dirty="0" smtClean="0"/>
              <a:t/>
            </a:r>
            <a:br>
              <a:rPr lang="ru-RU" sz="4000" dirty="0" smtClean="0"/>
            </a:br>
            <a:endParaRPr lang="ru-RU" sz="4000" dirty="0"/>
          </a:p>
        </p:txBody>
      </p:sp>
      <p:sp>
        <p:nvSpPr>
          <p:cNvPr id="11" name="Текст 10"/>
          <p:cNvSpPr>
            <a:spLocks noGrp="1"/>
          </p:cNvSpPr>
          <p:nvPr>
            <p:ph type="body" idx="1"/>
          </p:nvPr>
        </p:nvSpPr>
        <p:spPr>
          <a:xfrm>
            <a:off x="11526981" y="330969"/>
            <a:ext cx="97813" cy="16779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9" name="Содержимое 8" descr="IMG-20210122-WA0008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267681" y="693189"/>
            <a:ext cx="2256905" cy="1691640"/>
          </a:xfrm>
        </p:spPr>
      </p:pic>
      <p:sp>
        <p:nvSpPr>
          <p:cNvPr id="12" name="Текст 11"/>
          <p:cNvSpPr>
            <a:spLocks noGrp="1"/>
          </p:cNvSpPr>
          <p:nvPr>
            <p:ph type="body" sz="quarter" idx="3"/>
          </p:nvPr>
        </p:nvSpPr>
        <p:spPr>
          <a:xfrm>
            <a:off x="969818" y="2521526"/>
            <a:ext cx="9615055" cy="4128656"/>
          </a:xfrm>
        </p:spPr>
        <p:txBody>
          <a:bodyPr/>
          <a:lstStyle/>
          <a:p>
            <a:r>
              <a:rPr lang="ru-RU" sz="1600" b="1" u="sng" dirty="0" smtClean="0">
                <a:solidFill>
                  <a:schemeClr val="tx1"/>
                </a:solidFill>
              </a:rPr>
              <a:t>Консультации:</a:t>
            </a:r>
            <a:r>
              <a:rPr lang="ru-RU" sz="1600" b="1" dirty="0" smtClean="0">
                <a:solidFill>
                  <a:schemeClr val="tx1"/>
                </a:solidFill>
              </a:rPr>
              <a:t> «Адаптация ребенка в ДОУ», «Профилактика несчастных случаев на воде»; «Правила поведения на воде»; «Знай правила дорожного движения»;  «Родители, помните: опасно!»;  «Для чего нужна пальчиковая гимнастика»; «Осторожно! Лед!».</a:t>
            </a:r>
          </a:p>
          <a:p>
            <a:r>
              <a:rPr lang="ru-RU" sz="1600" b="1" u="sng" dirty="0" smtClean="0">
                <a:solidFill>
                  <a:schemeClr val="tx1"/>
                </a:solidFill>
              </a:rPr>
              <a:t>Папки – передвижки:</a:t>
            </a:r>
            <a:r>
              <a:rPr lang="ru-RU" sz="1600" b="1" dirty="0" smtClean="0">
                <a:solidFill>
                  <a:schemeClr val="tx1"/>
                </a:solidFill>
              </a:rPr>
              <a:t> ко дню 8 марта; ко дню победы – 9 мая; «Ах! Это лето!»; «Скоро- скоро Новый год!»; «С днем защитника Отечества!»;   «Масленица»;  «Этот день Победы..»; «Всероссийский день семьи, любви и верности»; «Права детей»; «Правила дорожного движения»; «Основы безопасности летом»; «День матери»; «Детская безопасность»; «Памятка для родителей: правила перевозки детей в автомобиля».</a:t>
            </a:r>
          </a:p>
          <a:p>
            <a:r>
              <a:rPr lang="ru-RU" sz="1600" b="1" dirty="0" smtClean="0">
                <a:solidFill>
                  <a:schemeClr val="tx1"/>
                </a:solidFill>
              </a:rPr>
              <a:t>Совместно с родителями группы «Малыши- крепыши» организовали уютный участок для малышей: установили 2 качели, убрали клумбу, установили и покрасили забор. Организация родителей группы «Малыши- крепыши» для создания ярких снежных фигур на участке. </a:t>
            </a:r>
          </a:p>
          <a:p>
            <a:r>
              <a:rPr lang="ru-RU" sz="1600" b="1" dirty="0" smtClean="0">
                <a:solidFill>
                  <a:schemeClr val="tx1"/>
                </a:solidFill>
              </a:rPr>
              <a:t>Организация родителей группы «Непоседы» в участии в съемках видео «Выпускной бал»,  а также в съемках в видео, посвященный к празднованию «Дню победы».</a:t>
            </a:r>
          </a:p>
          <a:p>
            <a:endParaRPr lang="ru-RU" sz="1200" dirty="0"/>
          </a:p>
        </p:txBody>
      </p:sp>
      <p:pic>
        <p:nvPicPr>
          <p:cNvPr id="14" name="Содержимое 13" descr="IMG_20210120_105824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9836728" y="236826"/>
            <a:ext cx="1656810" cy="2209080"/>
          </a:xfrm>
        </p:spPr>
      </p:pic>
    </p:spTree>
    <p:extLst>
      <p:ext uri="{BB962C8B-B14F-4D97-AF65-F5344CB8AC3E}">
        <p14:creationId xmlns:p14="http://schemas.microsoft.com/office/powerpoint/2010/main" val="2554371561"/>
      </p:ext>
    </p:extLst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b="1" dirty="0" smtClean="0"/>
              <a:t>«Использование ИКТ»</a:t>
            </a:r>
            <a:br>
              <a:rPr lang="ru-RU" sz="4000" b="1" dirty="0" smtClean="0"/>
            </a:br>
            <a:endParaRPr lang="ru-RU" sz="4000" dirty="0"/>
          </a:p>
        </p:txBody>
      </p:sp>
      <p:pic>
        <p:nvPicPr>
          <p:cNvPr id="9" name="Содержимое 8" descr="IMG_20191022_093537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450975" y="2560638"/>
            <a:ext cx="3980007" cy="3309937"/>
          </a:xfrm>
        </p:spPr>
      </p:pic>
      <p:sp>
        <p:nvSpPr>
          <p:cNvPr id="8" name="Содержимое 7"/>
          <p:cNvSpPr>
            <a:spLocks noGrp="1"/>
          </p:cNvSpPr>
          <p:nvPr>
            <p:ph sz="half" idx="2"/>
          </p:nvPr>
        </p:nvSpPr>
        <p:spPr>
          <a:xfrm>
            <a:off x="5721927" y="2560320"/>
            <a:ext cx="5177721" cy="3310128"/>
          </a:xfrm>
        </p:spPr>
        <p:txBody>
          <a:bodyPr>
            <a:normAutofit fontScale="77500" lnSpcReduction="20000"/>
          </a:bodyPr>
          <a:lstStyle/>
          <a:p>
            <a:r>
              <a:rPr lang="ru-RU" sz="3100" b="1" u="sng" dirty="0" smtClean="0"/>
              <a:t>показ видеороликов на занятиях</a:t>
            </a:r>
            <a:r>
              <a:rPr lang="ru-RU" sz="3100" b="1" dirty="0" smtClean="0"/>
              <a:t>: </a:t>
            </a:r>
            <a:r>
              <a:rPr lang="ru-RU" dirty="0" smtClean="0"/>
              <a:t>производство хлеба начиная с полей, круговорот воды в природе, марш полков и салюты на 9 мая, как появился праздник 8 марта, производство игрушек, мамы и детеныши, кто где живет, насекомые, цветы полевые, цветы садовые, правила поведения на воде, чрезвычайные ситуации (извержение вулкана, наводнения, землетрясения);</a:t>
            </a:r>
            <a:endParaRPr lang="ru-RU" b="1" dirty="0" smtClean="0"/>
          </a:p>
          <a:p>
            <a:r>
              <a:rPr lang="ru-RU" sz="3100" b="1" u="sng" dirty="0" smtClean="0"/>
              <a:t>создание видеороликов:</a:t>
            </a:r>
            <a:r>
              <a:rPr lang="ru-RU" sz="3100" b="1" dirty="0" smtClean="0"/>
              <a:t> </a:t>
            </a:r>
            <a:r>
              <a:rPr lang="ru-RU" dirty="0" smtClean="0"/>
              <a:t>к 9му мая, выпускному, «Наша адаптация», « Наши веселые будние дни». </a:t>
            </a:r>
            <a:endParaRPr lang="ru-RU" b="1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9163712"/>
      </p:ext>
    </p:extLst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3612" y="982133"/>
            <a:ext cx="9642985" cy="374719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Общественное признание профессиональных успехов</a:t>
            </a:r>
            <a:endParaRPr lang="ru-RU" dirty="0"/>
          </a:p>
        </p:txBody>
      </p:sp>
      <p:pic>
        <p:nvPicPr>
          <p:cNvPr id="10" name="Содержимое 9" descr="IMG_20210323_005146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401097" y="1755058"/>
            <a:ext cx="9424219" cy="4424516"/>
          </a:xfrm>
        </p:spPr>
      </p:pic>
      <p:sp>
        <p:nvSpPr>
          <p:cNvPr id="8" name="Содержимое 7"/>
          <p:cNvSpPr>
            <a:spLocks noGrp="1"/>
          </p:cNvSpPr>
          <p:nvPr>
            <p:ph sz="half" idx="2"/>
          </p:nvPr>
        </p:nvSpPr>
        <p:spPr>
          <a:xfrm>
            <a:off x="10677832" y="2560320"/>
            <a:ext cx="221816" cy="315615"/>
          </a:xfrm>
        </p:spPr>
        <p:txBody>
          <a:bodyPr>
            <a:normAutofit fontScale="70000" lnSpcReduction="20000"/>
          </a:bodyPr>
          <a:lstStyle/>
          <a:p>
            <a:endParaRPr lang="ru-RU" dirty="0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dirty="0" smtClean="0"/>
              <a:t>Результаты освоения образовательной программы воспитанниками  подготовительной к школе группы «Непоседы»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11429999" y="392307"/>
            <a:ext cx="502035" cy="359861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endParaRPr lang="ru-RU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half" idx="1"/>
          </p:nvPr>
        </p:nvGraphicFramePr>
        <p:xfrm>
          <a:off x="1298574" y="2197510"/>
          <a:ext cx="9600483" cy="40853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 smtClean="0"/>
              <a:t>Степень адаптации в  первой группе раннего развития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b="1" dirty="0" smtClean="0"/>
              <a:t> «Малыши- крепыши»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10338618" y="2560320"/>
            <a:ext cx="561029" cy="433603"/>
          </a:xfrm>
        </p:spPr>
        <p:txBody>
          <a:bodyPr>
            <a:normAutofit lnSpcReduction="10000"/>
          </a:bodyPr>
          <a:lstStyle/>
          <a:p>
            <a:endParaRPr lang="ru-RU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half" idx="1"/>
          </p:nvPr>
        </p:nvGraphicFramePr>
        <p:xfrm>
          <a:off x="1298575" y="2255838"/>
          <a:ext cx="9763125" cy="38941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Тема самообразования «Развитие речевой активности у детей раннего возраста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при помощи пальчиковых игр и упражнений»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sz="2400" b="1" u="sng" dirty="0" smtClean="0"/>
              <a:t>Цели</a:t>
            </a:r>
            <a:r>
              <a:rPr lang="ru-RU" sz="2400" b="1" i="1" u="sng" dirty="0" smtClean="0"/>
              <a:t>:</a:t>
            </a:r>
            <a:r>
              <a:rPr lang="ru-RU" sz="2400" i="1" dirty="0" smtClean="0"/>
              <a:t> </a:t>
            </a:r>
            <a:r>
              <a:rPr lang="ru-RU" sz="2400" dirty="0" smtClean="0"/>
              <a:t> -  формирование  у  детей  раннего  возраста  основ  речевой активности на основе пальчиковых игр и упражнений;  </a:t>
            </a:r>
          </a:p>
          <a:p>
            <a:r>
              <a:rPr lang="ru-RU" sz="2400" dirty="0" smtClean="0"/>
              <a:t>            -  создание  условий  для  развития  речевой  активности  у  детей посредством пальчиковых игр и упражнений.  </a:t>
            </a:r>
          </a:p>
          <a:p>
            <a:endParaRPr lang="ru-RU" dirty="0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469</TotalTime>
  <Words>923</Words>
  <Application>Microsoft Office PowerPoint</Application>
  <PresentationFormat>Произвольный</PresentationFormat>
  <Paragraphs>117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Натуральные материалы</vt:lpstr>
      <vt:lpstr>Муниципальное автономное дошкольное образовательное учреждение «Детский сад № 59» (МАДОУ № 59) Адрес: 624005 Свердловская область, Сысертский район, п. Первомайский, ул. Восточная 20 – 3, тел. 8 (343-74) 43-365, https://59set.tvoysadik.ru</vt:lpstr>
      <vt:lpstr> </vt:lpstr>
      <vt:lpstr>«Современные технологии образовательной деятельности»</vt:lpstr>
      <vt:lpstr>«Сотрудничество с родителями  (лицами их заменяющими)» </vt:lpstr>
      <vt:lpstr>«Использование ИКТ» </vt:lpstr>
      <vt:lpstr>Общественное признание профессиональных успехов</vt:lpstr>
      <vt:lpstr>Результаты освоения образовательной программы воспитанниками  подготовительной к школе группы «Непоседы» </vt:lpstr>
      <vt:lpstr>Степень адаптации в  первой группе раннего развития  «Малыши- крепыши» </vt:lpstr>
      <vt:lpstr>Тема самообразования «Развитие речевой активности у детей раннего возраста при помощи пальчиковых игр и упражнений» </vt:lpstr>
      <vt:lpstr>Задачи:   </vt:lpstr>
      <vt:lpstr>Задачи:</vt:lpstr>
      <vt:lpstr>Развитие детей по  развитию речи у детей раннего возраста при помощи пальчиковых игр и упражнений  по результатам педагогической диагностики за октябрь 2020- март 2021 г.г. </vt:lpstr>
      <vt:lpstr>Дидактические и методические материалы</vt:lpstr>
      <vt:lpstr>Дидактические и методические материалы</vt:lpstr>
      <vt:lpstr>Участие воспитанников в творческих конкурсах, фестивалях</vt:lpstr>
      <vt:lpstr>Участие в профес-сиональных конкурсах </vt:lpstr>
      <vt:lpstr>Участие в работе методических объединений педагогических работников</vt:lpstr>
      <vt:lpstr>Опыт практических результатов профессиональной деятельности</vt:lpstr>
      <vt:lpstr>Повышение уровня профессиональной квалификации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</dc:creator>
  <cp:lastModifiedBy>Admin</cp:lastModifiedBy>
  <cp:revision>52</cp:revision>
  <cp:lastPrinted>2015-10-31T08:46:54Z</cp:lastPrinted>
  <dcterms:created xsi:type="dcterms:W3CDTF">2015-10-27T15:06:43Z</dcterms:created>
  <dcterms:modified xsi:type="dcterms:W3CDTF">2022-04-21T07:21:05Z</dcterms:modified>
</cp:coreProperties>
</file>